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C88BF-3A22-464D-ACD5-5718A4DEE019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9C08-1F02-42E0-8984-265861E28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5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9C08-1F02-42E0-8984-265861E28E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99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nderfulnature.ru/statji/Christmas_tradition.php" TargetMode="External"/><Relationship Id="rId2" Type="http://schemas.openxmlformats.org/officeDocument/2006/relationships/hyperlink" Target="http://ossetians.com/iron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zuarikau.osedu2.ru/" TargetMode="External"/><Relationship Id="rId4" Type="http://schemas.openxmlformats.org/officeDocument/2006/relationships/hyperlink" Target="https://foma.ru/19-yanvarya-2014-kreshhenie-gospodne-bogoyavlenie.html#wha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208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МБОУ СОШ  </a:t>
            </a:r>
            <a:r>
              <a:rPr lang="ru-RU" sz="6000" b="1" dirty="0" err="1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с.Дзуарикау</a:t>
            </a:r>
            <a:endParaRPr lang="ru-RU" sz="6000" b="1" dirty="0">
              <a:ln w="1905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8208912" cy="121136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Школьная орбита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7" y="4437112"/>
            <a:ext cx="33645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Газета № 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107" y="307214"/>
            <a:ext cx="80438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любим писать сказки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107" y="1138211"/>
            <a:ext cx="8280920" cy="526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5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Привет </a:t>
            </a:r>
            <a:r>
              <a:rPr lang="ru-RU" sz="1500" dirty="0">
                <a:latin typeface="Times New Roman" pitchFamily="18" charset="0"/>
                <a:ea typeface="Calibri"/>
                <a:cs typeface="Times New Roman" pitchFamily="18" charset="0"/>
              </a:rPr>
              <a:t>!    Меня зовут  </a:t>
            </a:r>
            <a:r>
              <a:rPr lang="ru-RU" sz="1500" dirty="0" err="1">
                <a:latin typeface="Times New Roman" pitchFamily="18" charset="0"/>
                <a:ea typeface="Calibri"/>
                <a:cs typeface="Times New Roman" pitchFamily="18" charset="0"/>
              </a:rPr>
              <a:t>Блайз</a:t>
            </a:r>
            <a:r>
              <a:rPr lang="ru-RU" sz="1500" dirty="0">
                <a:latin typeface="Times New Roman" pitchFamily="18" charset="0"/>
                <a:ea typeface="Calibri"/>
                <a:cs typeface="Times New Roman" pitchFamily="18" charset="0"/>
              </a:rPr>
              <a:t> ! Однажды в  канун рождества то есть нового года  я с родителями  и маленьким   братишкой    поехали в самый большой  торговый  центр . Там было  много  чего  и животные  :  хомяки , зайцы. Проходя мимо животных я почувствовал нечто  особенное . Мне показалось    что я понимаю их язык , язык животных. Я сказал маме что я останусь здесь в отделе с животными , они ушли в другую аудиторию . Животные  тоже поняли что я понимаю их язык . Они говорили о новом годе. одна сказала " Я видела новый год 2 раза ". Новый год волшебный праздник . В  этот день запускают   фейерверки  .Взрослые и дети  играют в снег ... другой перебил его " Взрослые не играют в снег и в Новый год   они не играют, они  празднуют . Я праздновал этот праздник  с хозяином .В Новый год дарят подарки. И все с этим согласились .Я рассказал им о Меня зовут  </a:t>
            </a:r>
            <a:r>
              <a:rPr lang="ru-RU" sz="1500" dirty="0" err="1">
                <a:latin typeface="Times New Roman" pitchFamily="18" charset="0"/>
                <a:ea typeface="Calibri"/>
                <a:cs typeface="Times New Roman" pitchFamily="18" charset="0"/>
              </a:rPr>
              <a:t>Блайз</a:t>
            </a:r>
            <a:r>
              <a:rPr lang="ru-RU" sz="1500" dirty="0">
                <a:latin typeface="Times New Roman" pitchFamily="18" charset="0"/>
                <a:ea typeface="Calibri"/>
                <a:cs typeface="Times New Roman" pitchFamily="18" charset="0"/>
              </a:rPr>
              <a:t> снег  и в новый год Новом году .Ещё увидел четырёх </a:t>
            </a:r>
            <a:r>
              <a:rPr lang="ru-RU" sz="1500" dirty="0" err="1">
                <a:latin typeface="Times New Roman" pitchFamily="18" charset="0"/>
                <a:ea typeface="Calibri"/>
                <a:cs typeface="Times New Roman" pitchFamily="18" charset="0"/>
              </a:rPr>
              <a:t>фиксиков</a:t>
            </a:r>
            <a:r>
              <a:rPr lang="ru-RU" sz="1500" dirty="0">
                <a:latin typeface="Times New Roman" pitchFamily="18" charset="0"/>
                <a:ea typeface="Calibri"/>
                <a:cs typeface="Times New Roman" pitchFamily="18" charset="0"/>
              </a:rPr>
              <a:t>   их звали  Симка, Нолик, </a:t>
            </a:r>
            <a:r>
              <a:rPr lang="ru-RU" sz="1500" dirty="0" err="1">
                <a:latin typeface="Times New Roman" pitchFamily="18" charset="0"/>
                <a:ea typeface="Calibri"/>
                <a:cs typeface="Times New Roman" pitchFamily="18" charset="0"/>
              </a:rPr>
              <a:t>Папус</a:t>
            </a:r>
            <a:r>
              <a:rPr lang="ru-RU" sz="1500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500" dirty="0" err="1">
                <a:latin typeface="Times New Roman" pitchFamily="18" charset="0"/>
                <a:ea typeface="Calibri"/>
                <a:cs typeface="Times New Roman" pitchFamily="18" charset="0"/>
              </a:rPr>
              <a:t>Мася</a:t>
            </a:r>
            <a:r>
              <a:rPr lang="ru-RU" sz="1500" dirty="0">
                <a:latin typeface="Times New Roman" pitchFamily="18" charset="0"/>
                <a:ea typeface="Calibri"/>
                <a:cs typeface="Times New Roman" pitchFamily="18" charset="0"/>
              </a:rPr>
              <a:t> они превратились в болтики. Я сказал папе чтобы они купили мне эти 4 болтика . Папа купил мне их но много спрашивал . Например : Зачем они тебе нужны ?  Я сказал "Просто!!!"   Я не хотел выдавать  их тайну . Дома у меня также была собака  по имени "</a:t>
            </a:r>
            <a:r>
              <a:rPr lang="ru-RU" sz="1500" dirty="0" err="1">
                <a:latin typeface="Times New Roman" pitchFamily="18" charset="0"/>
                <a:ea typeface="Calibri"/>
                <a:cs typeface="Times New Roman" pitchFamily="18" charset="0"/>
              </a:rPr>
              <a:t>Кусачка</a:t>
            </a:r>
            <a:r>
              <a:rPr lang="ru-RU" sz="1500" dirty="0">
                <a:latin typeface="Times New Roman" pitchFamily="18" charset="0"/>
                <a:ea typeface="Calibri"/>
                <a:cs typeface="Times New Roman" pitchFamily="18" charset="0"/>
              </a:rPr>
              <a:t>" но её я не понимал . Я  понимал животных только в том отделе  . Ещё я хочу сказать папе чтобы он купил мне хомяка . Он сказал что купит мне хомяка  в следующем месяце  . Я прошла дальше  и случился разговор  животных. Они все говорили  про Новый год . Поздравляли  друг друга с праздником .Говорили друг другу стихи про Новы год. Они поздравляли и меня , и я их тоже . Все эти животные оказались добрыми  и дружелюбными. Вот так счастливо закончилась эта </a:t>
            </a:r>
            <a:r>
              <a:rPr lang="ru-RU" sz="1500" dirty="0" smtClean="0">
                <a:latin typeface="Times New Roman" pitchFamily="18" charset="0"/>
                <a:ea typeface="Calibri"/>
                <a:cs typeface="Times New Roman" pitchFamily="18" charset="0"/>
              </a:rPr>
              <a:t>история</a:t>
            </a:r>
            <a:r>
              <a:rPr lang="ru-RU" sz="1500" dirty="0" smtClean="0">
                <a:ea typeface="Calibri"/>
                <a:cs typeface="Times New Roman"/>
              </a:rPr>
              <a:t> 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 smtClean="0">
                <a:ea typeface="Calibri"/>
                <a:cs typeface="Times New Roman"/>
              </a:rPr>
              <a:t>Габулова</a:t>
            </a:r>
            <a:r>
              <a:rPr lang="ru-RU" sz="1600" dirty="0" smtClean="0">
                <a:ea typeface="Calibri"/>
                <a:cs typeface="Times New Roman"/>
              </a:rPr>
              <a:t> </a:t>
            </a:r>
            <a:r>
              <a:rPr lang="ru-RU" sz="1600" dirty="0">
                <a:ea typeface="Calibri"/>
                <a:cs typeface="Times New Roman"/>
              </a:rPr>
              <a:t>Кристина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1272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7772400" cy="150018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Использованные ссылки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7030A0"/>
                </a:solidFill>
                <a:hlinkClick r:id="rId2"/>
              </a:rPr>
              <a:t>http</a:t>
            </a:r>
            <a:r>
              <a:rPr lang="en-US" dirty="0">
                <a:solidFill>
                  <a:srgbClr val="7030A0"/>
                </a:solidFill>
                <a:hlinkClick r:id="rId2"/>
              </a:rPr>
              <a:t>://ossetians.com/iron</a:t>
            </a:r>
            <a:r>
              <a:rPr lang="en-US" dirty="0" smtClean="0">
                <a:solidFill>
                  <a:srgbClr val="7030A0"/>
                </a:solidFill>
                <a:hlinkClick r:id="rId2"/>
              </a:rPr>
              <a:t>/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7030A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7030A0"/>
                </a:solidFill>
                <a:hlinkClick r:id="rId3"/>
              </a:rPr>
              <a:t>www.wonderfulnature.ru/statji/Christmas_tradition.php</a:t>
            </a:r>
            <a:endParaRPr lang="ru-RU" dirty="0" smtClean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7030A0"/>
                </a:solidFill>
                <a:hlinkClick r:id="rId4"/>
              </a:rPr>
              <a:t>foma.ru/19-yanvarya-2014-kreshhenie-gospodne-bogoyavlenie.html#what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99695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Учредитель: </a:t>
            </a:r>
            <a:r>
              <a:rPr lang="ru-RU" sz="2000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МКОУ СОШ </a:t>
            </a:r>
            <a:r>
              <a:rPr lang="ru-RU" sz="2000" i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с.Дзуарикау</a:t>
            </a:r>
            <a:endParaRPr lang="ru-RU" sz="2000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Редактор: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lvl="0"/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Темирова С.М.</a:t>
            </a:r>
          </a:p>
          <a:p>
            <a:pPr lvl="0"/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Корреспонденты :</a:t>
            </a:r>
          </a:p>
          <a:p>
            <a:pPr lvl="0"/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Дзебоева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И.</a:t>
            </a:r>
          </a:p>
          <a:p>
            <a:pPr lvl="0"/>
            <a:r>
              <a:rPr lang="ru-RU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Габулова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К.</a:t>
            </a:r>
          </a:p>
          <a:p>
            <a:pPr lvl="0">
              <a:defRPr/>
            </a:pPr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0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с.Дзуарикау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Ул.Бр.Газдановых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11. </a:t>
            </a:r>
          </a:p>
          <a:p>
            <a:pPr lvl="0">
              <a:defRPr/>
            </a:pP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2000" i="1" dirty="0">
                <a:solidFill>
                  <a:srgbClr val="F14124"/>
                </a:solidFill>
                <a:latin typeface="Times New Roman" pitchFamily="18" charset="0"/>
                <a:cs typeface="Times New Roman" pitchFamily="18" charset="0"/>
              </a:rPr>
              <a:t>сайта 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www.dzuarikau.osedu2.ru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6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Зима- волшебная пора. Она полна надежд. Думаю, что белоснежный, пушистый снег является олицетворением начала новой жизни. Вперед, ребята!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!.. Крестьянин, торжествуя,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дровнях обновляет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путь;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лошадка, снег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почуя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Плетется рысью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как-нибудь…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48680"/>
            <a:ext cx="4686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 редактора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28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9505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476672"/>
            <a:ext cx="7272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Рождество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365104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Рождество </a:t>
            </a:r>
            <a:r>
              <a:rPr lang="ru-RU" sz="1600" dirty="0">
                <a:solidFill>
                  <a:srgbClr val="C00000"/>
                </a:solidFill>
              </a:rPr>
              <a:t>- великий день всего христианского мира - издавна сопровождалось красочными народными обычаями. Во многих странах, как и в России, его считали одним из главных семейных праздников. Рождество Христово слилось с древним славянским обрядом - Святками. Святочные обряды со временем превратились в рождественские. Рождество православная семья ждала весь год, подготовка была к нему основательной. Шесть недель до Рождества постились, ели рыбу. Кто побогаче - белугу, осетрину, судака; кто по беднее - селедку, сома, леща. В России было много любой рыбы. Зато на рождество все ели свинину.</a:t>
            </a:r>
          </a:p>
        </p:txBody>
      </p:sp>
    </p:spTree>
    <p:extLst>
      <p:ext uri="{BB962C8B-B14F-4D97-AF65-F5344CB8AC3E}">
        <p14:creationId xmlns:p14="http://schemas.microsoft.com/office/powerpoint/2010/main" xmlns="" val="226551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3356992"/>
            <a:ext cx="7772400" cy="288032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Рождество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великий день всего христианского мира - издавна сопровождалось красочными народными обычаями. Во многих странах, как и в России, его считали одним из главных семейных праздников. Рождество Христово слилось с древним славянским обрядом - Святками. Святочные обряды со временем превратились в рождественские. Рождество православная семья ждала весь год, подготовка была к нему основательной. Шесть недель до Рождества постились, ели рыбу. Кто побогаче - белугу, осетрину, судака; кто по беднее - селедку, сома, леща. В России было много любой рыбы. Зато на рождество все ели свинину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052736"/>
            <a:ext cx="45365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Рождество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3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543617"/>
            <a:ext cx="3312368" cy="2592288"/>
          </a:xfrm>
        </p:spPr>
        <p:txBody>
          <a:bodyPr/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Крещение Еще называют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праздником черпания воды. Он практически совпадает с православным Рождеством, так как отмечается на шестой день после Нового года.</a:t>
            </a:r>
            <a:br>
              <a:rPr lang="ru-RU" sz="12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Для праздника изготавливались специальные булочки —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басырга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которые выпекались ещё в Новый год. Утром (чем раньше, тем лучше) кто-то из молодых женщин семьи брал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басыргу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и шёл за водой к речке. В колодец или полынью бросались кусочки булочек, и набиралась вода. Одновременно молодая женщина произносила молитву, обращение к духам воды (русалкам).</a:t>
            </a:r>
            <a:br>
              <a:rPr lang="ru-RU" sz="12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Принесенная в дом вода считалась особой, ею кропили жилище, одежду, этой водой умывалась вся семья. При этом женщина, доставившая в дом воду, должна была хранить молчание. Эта вода является аналогом крещенской воды у христиан.</a:t>
            </a:r>
            <a:br>
              <a:rPr lang="ru-RU" sz="1200" b="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060848"/>
            <a:ext cx="4752528" cy="43924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620688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Крещение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48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869160"/>
            <a:ext cx="8064896" cy="15001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БЫНАТЫ ХИЦАУЫ </a:t>
            </a:r>
            <a:r>
              <a:rPr lang="en-US" dirty="0">
                <a:solidFill>
                  <a:srgbClr val="C00000"/>
                </a:solidFill>
              </a:rPr>
              <a:t>Æ</a:t>
            </a:r>
            <a:r>
              <a:rPr lang="ru-RU" dirty="0">
                <a:solidFill>
                  <a:srgbClr val="C00000"/>
                </a:solidFill>
              </a:rPr>
              <a:t>ХС</a:t>
            </a:r>
            <a:r>
              <a:rPr lang="en-US" dirty="0">
                <a:solidFill>
                  <a:srgbClr val="C00000"/>
                </a:solidFill>
              </a:rPr>
              <a:t>Æ</a:t>
            </a:r>
            <a:r>
              <a:rPr lang="ru-RU" dirty="0">
                <a:solidFill>
                  <a:srgbClr val="C00000"/>
                </a:solidFill>
              </a:rPr>
              <a:t>В.  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Ацы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гбон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нынц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нджы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январы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Р.К.)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фыццаг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дыккаг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къуырийы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ртыцц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уырнындзинадм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сг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æ,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алы х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дзар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алы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бинонт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 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й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бардуаг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 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бынаты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амондджын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й,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низ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й,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фыдбылыз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 ц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рай,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тыхх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йыл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баф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рты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тыхх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батабу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циндзинады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алы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фынгыл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арынц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й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ном, л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гьст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нынц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ц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 с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хорз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Бынаты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Хицауы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вм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снывонд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код¬той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кус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рттаг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с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гь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фыс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ныр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ар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арг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вдынц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карк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уас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Нывондаг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кусарт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маргь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фыхтой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афт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æ,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нгт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хъ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куыд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баззадаиккой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Куы-иу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сфыхт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д-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дзидза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сивыры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хцм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систои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й-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рзтой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чъирит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нозт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й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цуры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æ-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бинонты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хист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скуывта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Бынаты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Хицау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хорз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д! Р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дийын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бауадз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фыд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 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бахиз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Ад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ймаг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й, б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фос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 - 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уаз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 у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нт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куывд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фехъус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нывонд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хойраг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нозт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сц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кодтам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уыдон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барст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нт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стаг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фиддон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нт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...» </a:t>
            </a:r>
          </a:p>
          <a:p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Бынаты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Хицауы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б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гбонм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сц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нынц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уыдон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 х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рыны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бар 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й.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Уыцы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бон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уаз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гуаты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уын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аив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у.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0688"/>
            <a:ext cx="742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54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Бынаты</a:t>
            </a:r>
            <a:r>
              <a:rPr lang="ru-R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хицауы</a:t>
            </a:r>
            <a:r>
              <a:rPr lang="ru-R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54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59816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157192"/>
            <a:ext cx="8208912" cy="1500187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р, дам, ад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джыт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цардысты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ныхас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дзиуыл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бадт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ныхм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Уастырджи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джыты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фта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 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тарстысты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 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рмагонд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ардтой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фадат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амыдта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дам,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джыты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лдыст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адджынд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исынц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уас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Цы-иу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уым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й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рау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ьтой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арф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баныг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дтой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ц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доны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ауагътой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куыдз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куыд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хъ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уыдаид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афт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æ. 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мбис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дзары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бинонт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чысыл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стыр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ртм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рацыдысты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Афт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дзырдтой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гьг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уыцы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джыт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дзары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февз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рынц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ацаходынц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кувин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рбайс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фынц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Иуцасд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дзары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бинонт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рты ал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ууыдысты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дзарм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бацыдысты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Бынаты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Хицауы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джыты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б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дзурынц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ууыл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алы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дзар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алы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бынат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 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й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рзауд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бардуаг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хай.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Бынаты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Хицауы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бардуагм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батабу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н, ц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дзар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бынат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амондджын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й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хорз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бынаты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бынат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баф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джытыл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ц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дзар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фыдбылыз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джыты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нынц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вдынц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ринаг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рц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уым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хъуам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бинонт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йедд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мачи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хъ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д, дам,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йр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 ф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хъыг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уыдз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 с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кувин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айсдз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1786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Х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Æ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ЙР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Æ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ДЖЫТЫ 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Æ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ХС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Æ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</a:rPr>
              <a:t>В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0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548680"/>
            <a:ext cx="6768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Составляем кроссворд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398838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057400" y="2605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8884052"/>
              </p:ext>
            </p:extLst>
          </p:nvPr>
        </p:nvGraphicFramePr>
        <p:xfrm>
          <a:off x="3563888" y="1844828"/>
          <a:ext cx="4248463" cy="2664298"/>
        </p:xfrm>
        <a:graphic>
          <a:graphicData uri="http://schemas.openxmlformats.org/drawingml/2006/table">
            <a:tbl>
              <a:tblPr firstRow="1" firstCol="1" bandRow="1"/>
              <a:tblGrid>
                <a:gridCol w="179455"/>
                <a:gridCol w="179455"/>
                <a:gridCol w="179455"/>
                <a:gridCol w="179455"/>
                <a:gridCol w="179455"/>
                <a:gridCol w="179455"/>
                <a:gridCol w="179455"/>
                <a:gridCol w="179455"/>
                <a:gridCol w="167687"/>
                <a:gridCol w="191224"/>
                <a:gridCol w="179455"/>
                <a:gridCol w="179455"/>
                <a:gridCol w="179455"/>
                <a:gridCol w="179455"/>
                <a:gridCol w="179455"/>
                <a:gridCol w="179455"/>
                <a:gridCol w="179455"/>
                <a:gridCol w="120997"/>
                <a:gridCol w="179455"/>
                <a:gridCol w="179455"/>
                <a:gridCol w="179455"/>
                <a:gridCol w="179455"/>
                <a:gridCol w="179455"/>
                <a:gridCol w="179455"/>
              </a:tblGrid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о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 dirty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е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ж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з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в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ь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п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е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у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н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з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л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д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н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и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b="1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с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н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в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к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57400" y="2395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9242850"/>
              </p:ext>
            </p:extLst>
          </p:nvPr>
        </p:nvGraphicFramePr>
        <p:xfrm>
          <a:off x="683568" y="2632667"/>
          <a:ext cx="2346325" cy="3557778"/>
        </p:xfrm>
        <a:graphic>
          <a:graphicData uri="http://schemas.openxmlformats.org/drawingml/2006/table">
            <a:tbl>
              <a:tblPr firstRow="1" firstCol="1" bandRow="1"/>
              <a:tblGrid>
                <a:gridCol w="349885"/>
                <a:gridCol w="199644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вертикали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Что падает зимой?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Символ 2016 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Дед мороз всегда на них разъезжает в Новый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Новогодний праздник в школе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Новый год-…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Кто пролезает в дымоход с подарками?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ждут дети на Новый год?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Новогодние…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чем катаются дети зимой?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в Лондоне вешают на камин?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3000996"/>
              </p:ext>
            </p:extLst>
          </p:nvPr>
        </p:nvGraphicFramePr>
        <p:xfrm>
          <a:off x="3131840" y="4869160"/>
          <a:ext cx="3382683" cy="1476756"/>
        </p:xfrm>
        <a:graphic>
          <a:graphicData uri="http://schemas.openxmlformats.org/drawingml/2006/table">
            <a:tbl>
              <a:tblPr firstRow="1" firstCol="1" bandRow="1"/>
              <a:tblGrid>
                <a:gridCol w="504056"/>
                <a:gridCol w="287862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горизонтали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Всегда они красивые, приходят к нам зимой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Внучка Деда Мороза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Традиционный салат на Новый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Главное украшение на Новый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лепят дети зимой?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38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0052" y="438774"/>
            <a:ext cx="5446284" cy="90199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355838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без рук , без ног	       </a:t>
            </a:r>
          </a:p>
          <a:p>
            <a:pPr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 всё же рисовать умею </a:t>
            </a:r>
          </a:p>
          <a:p>
            <a:pPr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                       </a:t>
            </a:r>
            <a:r>
              <a:rPr lang="ru-RU" sz="1600" kern="1400" spc="25" dirty="0" smtClean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(мороз)</a:t>
            </a:r>
          </a:p>
          <a:p>
            <a:pPr algn="r"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 брата  Января</a:t>
            </a:r>
          </a:p>
          <a:p>
            <a:pPr algn="r"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Будет очередь моя </a:t>
            </a:r>
          </a:p>
          <a:p>
            <a:pPr algn="r"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помогут мне два друга</a:t>
            </a:r>
          </a:p>
          <a:p>
            <a:pPr algn="r"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Снежная  метель  и вьюга</a:t>
            </a:r>
          </a:p>
          <a:p>
            <a:pPr algn="r"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                                            (Февраль)</a:t>
            </a:r>
          </a:p>
          <a:p>
            <a:pPr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Через речку мост готов</a:t>
            </a:r>
          </a:p>
          <a:p>
            <a:pPr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Без досок , без топоров </a:t>
            </a:r>
          </a:p>
          <a:p>
            <a:pPr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Скользко, весело ,светло </a:t>
            </a:r>
          </a:p>
          <a:p>
            <a:pPr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Место как синее стекло</a:t>
            </a:r>
          </a:p>
          <a:p>
            <a:pPr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                          </a:t>
            </a:r>
            <a:r>
              <a:rPr lang="ru-RU" sz="1600" kern="1400" spc="25" dirty="0" smtClean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(лёд)</a:t>
            </a:r>
          </a:p>
          <a:p>
            <a:pPr algn="r"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Начинает  календарь </a:t>
            </a:r>
          </a:p>
          <a:p>
            <a:pPr algn="r"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Месяц  с имени </a:t>
            </a:r>
          </a:p>
          <a:p>
            <a:pPr algn="r"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                                             (январь</a:t>
            </a:r>
            <a:r>
              <a:rPr lang="ru-RU" sz="1600" kern="1400" spc="25" dirty="0" smtClean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Сколько шума , сколько игр</a:t>
            </a:r>
          </a:p>
          <a:p>
            <a:pPr algn="ctr"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Сколько  мокрых сапогов</a:t>
            </a:r>
          </a:p>
          <a:p>
            <a:pPr algn="ctr">
              <a:spcAft>
                <a:spcPts val="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к нам пришла девица по названию</a:t>
            </a:r>
          </a:p>
          <a:p>
            <a:pPr algn="ctr">
              <a:spcAft>
                <a:spcPts val="1500"/>
              </a:spcAft>
            </a:pPr>
            <a:r>
              <a:rPr lang="ru-RU" sz="16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                                                    (зима)</a:t>
            </a:r>
            <a:endParaRPr lang="ru-RU" sz="1600" kern="1400" spc="25" dirty="0">
              <a:solidFill>
                <a:srgbClr val="17365D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0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1346</Words>
  <Application>Microsoft Office PowerPoint</Application>
  <PresentationFormat>Экран (4:3)</PresentationFormat>
  <Paragraphs>447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Слайд 1</vt:lpstr>
      <vt:lpstr>Слайд 2</vt:lpstr>
      <vt:lpstr>Слайд 3</vt:lpstr>
      <vt:lpstr>Слайд 4</vt:lpstr>
      <vt:lpstr>Крещение Еще называют праздником черпания воды. Он практически совпадает с православным Рождеством, так как отмечается на шестой день после Нового года. Для праздника изготавливались специальные булочки — басырга, которые выпекались ещё в Новый год. Утром (чем раньше, тем лучше) кто-то из молодых женщин семьи брал басыргу и шёл за водой к речке. В колодец или полынью бросались кусочки булочек, и набиралась вода. Одновременно молодая женщина произносила молитву, обращение к духам воды (русалкам). Принесенная в дом вода считалась особой, ею кропили жилище, одежду, этой водой умывалась вся семья. При этом женщина, доставившая в дом воду, должна была хранить молчание. Эта вода является аналогом крещенской воды у христиан. 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Рита</cp:lastModifiedBy>
  <cp:revision>44</cp:revision>
  <dcterms:created xsi:type="dcterms:W3CDTF">2014-07-06T18:18:01Z</dcterms:created>
  <dcterms:modified xsi:type="dcterms:W3CDTF">2018-01-31T07:57:28Z</dcterms:modified>
</cp:coreProperties>
</file>